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D46AC30-8CAD-47F9-99A3-680060EE84BF}"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E60A88E-8D64-424D-B5F6-33C226A10C62}"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6AC30-8CAD-47F9-99A3-680060EE84BF}" type="datetimeFigureOut">
              <a:rPr lang="pl-PL" smtClean="0"/>
              <a:pPr/>
              <a:t>2020-03-20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0A88E-8D64-424D-B5F6-33C226A10C6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14346" y="0"/>
            <a:ext cx="9429816" cy="178592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2" name="Tytuł 1"/>
          <p:cNvSpPr>
            <a:spLocks noGrp="1"/>
          </p:cNvSpPr>
          <p:nvPr>
            <p:ph type="ctrTitle"/>
          </p:nvPr>
        </p:nvSpPr>
        <p:spPr>
          <a:xfrm>
            <a:off x="714348" y="642918"/>
            <a:ext cx="7772400" cy="1470025"/>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fontAlgn="ctr"/>
            <a:r>
              <a:rPr lang="pl-P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KORONAWIRUS</a:t>
            </a:r>
            <a:br>
              <a:rPr lang="pl-P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pl-PL"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(COVID-19)</a:t>
            </a:r>
            <a:r>
              <a:rPr lang="pl-P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pl-P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pl-P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pl-P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pl-P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Podtytuł 2"/>
          <p:cNvSpPr>
            <a:spLocks noGrp="1"/>
          </p:cNvSpPr>
          <p:nvPr>
            <p:ph type="subTitle" idx="1"/>
          </p:nvPr>
        </p:nvSpPr>
        <p:spPr>
          <a:xfrm>
            <a:off x="1357290" y="1142984"/>
            <a:ext cx="6400800" cy="1752600"/>
          </a:xfrm>
        </p:spPr>
        <p:txBody>
          <a:bodyPr>
            <a:normAutofit/>
          </a:bodyPr>
          <a:lstStyle/>
          <a:p>
            <a:r>
              <a:rPr lang="pl-PL" sz="1800" dirty="0" smtClean="0">
                <a:solidFill>
                  <a:schemeClr val="accent2">
                    <a:lumMod val="50000"/>
                  </a:schemeClr>
                </a:solidFill>
              </a:rPr>
              <a:t>PORADY DLA RODZICÓW</a:t>
            </a:r>
            <a:endParaRPr lang="pl-PL" sz="1800" dirty="0">
              <a:solidFill>
                <a:schemeClr val="accent2">
                  <a:lumMod val="50000"/>
                </a:schemeClr>
              </a:solidFill>
            </a:endParaRPr>
          </a:p>
        </p:txBody>
      </p:sp>
      <p:pic>
        <p:nvPicPr>
          <p:cNvPr id="1026" name="Picture 2" descr="C:\Users\Ja\Desktop\covid-virus.png"/>
          <p:cNvPicPr>
            <a:picLocks noChangeAspect="1" noChangeArrowheads="1"/>
          </p:cNvPicPr>
          <p:nvPr/>
        </p:nvPicPr>
        <p:blipFill>
          <a:blip r:embed="rId2"/>
          <a:srcRect/>
          <a:stretch>
            <a:fillRect/>
          </a:stretch>
        </p:blipFill>
        <p:spPr bwMode="auto">
          <a:xfrm>
            <a:off x="-3071866" y="2781300"/>
            <a:ext cx="10010776" cy="4076700"/>
          </a:xfrm>
          <a:prstGeom prst="rect">
            <a:avLst/>
          </a:prstGeom>
          <a:noFill/>
        </p:spPr>
      </p:pic>
      <p:sp>
        <p:nvSpPr>
          <p:cNvPr id="6" name="pole tekstowe 5"/>
          <p:cNvSpPr txBox="1"/>
          <p:nvPr/>
        </p:nvSpPr>
        <p:spPr>
          <a:xfrm>
            <a:off x="4071934" y="2143116"/>
            <a:ext cx="4143404" cy="4524315"/>
          </a:xfrm>
          <a:prstGeom prst="rect">
            <a:avLst/>
          </a:prstGeom>
          <a:noFill/>
        </p:spPr>
        <p:txBody>
          <a:bodyPr wrap="square" rtlCol="0">
            <a:spAutoFit/>
          </a:bodyPr>
          <a:lstStyle/>
          <a:p>
            <a:pPr algn="just"/>
            <a:r>
              <a:rPr lang="pl-PL" dirty="0">
                <a:solidFill>
                  <a:schemeClr val="accent2">
                    <a:lumMod val="50000"/>
                  </a:schemeClr>
                </a:solidFill>
                <a:effectLst>
                  <a:outerShdw blurRad="38100" dist="38100" dir="2700000" algn="tl">
                    <a:srgbClr val="000000">
                      <a:alpha val="43137"/>
                    </a:srgbClr>
                  </a:outerShdw>
                </a:effectLst>
              </a:rPr>
              <a:t>Jak dotąd, na szczęście, niewiele dzieci zaraziło się </a:t>
            </a:r>
            <a:r>
              <a:rPr lang="pl-PL" dirty="0" err="1">
                <a:solidFill>
                  <a:schemeClr val="accent2">
                    <a:lumMod val="50000"/>
                  </a:schemeClr>
                </a:solidFill>
                <a:effectLst>
                  <a:outerShdw blurRad="38100" dist="38100" dir="2700000" algn="tl">
                    <a:srgbClr val="000000">
                      <a:alpha val="43137"/>
                    </a:srgbClr>
                  </a:outerShdw>
                </a:effectLst>
              </a:rPr>
              <a:t>koronawirusem</a:t>
            </a:r>
            <a:r>
              <a:rPr lang="pl-PL" dirty="0">
                <a:solidFill>
                  <a:schemeClr val="accent2">
                    <a:lumMod val="50000"/>
                  </a:schemeClr>
                </a:solidFill>
                <a:effectLst>
                  <a:outerShdw blurRad="38100" dist="38100" dir="2700000" algn="tl">
                    <a:srgbClr val="000000">
                      <a:alpha val="43137"/>
                    </a:srgbClr>
                  </a:outerShdw>
                </a:effectLst>
              </a:rPr>
              <a:t>, a stan większości z tych, którym się to przydarzyło, nie jest ciężki. Mimo to proces kwarantanny poważnie odbija się na psychice dzieci i zwiększa lęk ich rodziców. Dorośli mogą sądzić, że dzieci nie zauważają wszechobecnych zmian i narastającego napięcia, są one jednak bardzo wyczulone na stres doświadczany przez opiekunów. Najczęściej nie potrafią mówić o swoich lękach i napięciu. Opiekunowie mogą w pewnym stopniu chronić je przed lękiem odczuwanym przez dorosłych.</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ybuch  2 11"/>
          <p:cNvSpPr/>
          <p:nvPr/>
        </p:nvSpPr>
        <p:spPr>
          <a:xfrm flipH="1">
            <a:off x="5072066" y="4429108"/>
            <a:ext cx="3500462" cy="2428892"/>
          </a:xfrm>
          <a:prstGeom prst="irregularSeal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l-PL"/>
          </a:p>
        </p:txBody>
      </p:sp>
      <p:sp>
        <p:nvSpPr>
          <p:cNvPr id="11" name="Wybuch  2 10"/>
          <p:cNvSpPr/>
          <p:nvPr/>
        </p:nvSpPr>
        <p:spPr>
          <a:xfrm>
            <a:off x="642910" y="4286256"/>
            <a:ext cx="3500462" cy="2428892"/>
          </a:xfrm>
          <a:prstGeom prst="irregularSeal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l-PL"/>
          </a:p>
        </p:txBody>
      </p:sp>
      <p:sp>
        <p:nvSpPr>
          <p:cNvPr id="4" name="Prostokąt 3"/>
          <p:cNvSpPr/>
          <p:nvPr/>
        </p:nvSpPr>
        <p:spPr>
          <a:xfrm>
            <a:off x="-214346" y="0"/>
            <a:ext cx="9429816" cy="13572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428596" y="142852"/>
            <a:ext cx="8229600" cy="1143000"/>
          </a:xfrm>
        </p:spPr>
        <p:txBody>
          <a:bodyPr>
            <a:normAutofit/>
          </a:bodyPr>
          <a:lstStyle/>
          <a:p>
            <a:pPr fontAlgn="ctr"/>
            <a:r>
              <a:rPr lang="pl-P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 zrobić, żeby pomóc dzieciom? </a:t>
            </a:r>
          </a:p>
        </p:txBody>
      </p:sp>
      <p:sp>
        <p:nvSpPr>
          <p:cNvPr id="3" name="Symbol zastępczy zawartości 2"/>
          <p:cNvSpPr>
            <a:spLocks noGrp="1"/>
          </p:cNvSpPr>
          <p:nvPr>
            <p:ph idx="1"/>
          </p:nvPr>
        </p:nvSpPr>
        <p:spPr>
          <a:xfrm>
            <a:off x="500034" y="1785926"/>
            <a:ext cx="4114800" cy="4525963"/>
          </a:xfrm>
        </p:spPr>
        <p:txBody>
          <a:bodyPr>
            <a:normAutofit/>
          </a:bodyPr>
          <a:lstStyle/>
          <a:p>
            <a:pPr algn="just">
              <a:buNone/>
            </a:pPr>
            <a:r>
              <a:rPr lang="pl-PL" sz="1800" dirty="0" smtClean="0">
                <a:solidFill>
                  <a:schemeClr val="accent2">
                    <a:lumMod val="50000"/>
                  </a:schemeClr>
                </a:solidFill>
                <a:effectLst>
                  <a:outerShdw blurRad="38100" dist="38100" dir="2700000" algn="tl">
                    <a:srgbClr val="000000">
                      <a:alpha val="43137"/>
                    </a:srgbClr>
                  </a:outerShdw>
                </a:effectLst>
              </a:rPr>
              <a:t>1.Wymuszona </a:t>
            </a:r>
            <a:r>
              <a:rPr lang="pl-PL" sz="1800" dirty="0">
                <a:solidFill>
                  <a:schemeClr val="accent2">
                    <a:lumMod val="50000"/>
                  </a:schemeClr>
                </a:solidFill>
                <a:effectLst>
                  <a:outerShdw blurRad="38100" dist="38100" dir="2700000" algn="tl">
                    <a:srgbClr val="000000">
                      <a:alpha val="43137"/>
                    </a:srgbClr>
                  </a:outerShdw>
                </a:effectLst>
              </a:rPr>
              <a:t>izolacja zakłóca codzienną rutynę. Ustanawianie rutyny nowego rodzaju lub przywracanie starej może sprawić, że dzieci poczują się bezpieczne, że będzie "jak zwykle". W miarę możliwości zapewnijmy dzieciom stały rytm dnia, zaplanujmy pory aktywności, odpoczynku, posiłków, rozrywki.</a:t>
            </a:r>
          </a:p>
        </p:txBody>
      </p:sp>
      <p:sp>
        <p:nvSpPr>
          <p:cNvPr id="5" name="Symbol zastępczy zawartości 2"/>
          <p:cNvSpPr txBox="1">
            <a:spLocks/>
          </p:cNvSpPr>
          <p:nvPr/>
        </p:nvSpPr>
        <p:spPr>
          <a:xfrm>
            <a:off x="4714876" y="1785926"/>
            <a:ext cx="4114800" cy="4525963"/>
          </a:xfrm>
          <a:prstGeom prst="rect">
            <a:avLst/>
          </a:prstGeom>
        </p:spPr>
        <p:txBody>
          <a:bodyPr vert="horz" lIns="91440" tIns="45720" rIns="91440" bIns="45720" rtlCol="0">
            <a:normAutofit/>
          </a:bodyPr>
          <a:lstStyle/>
          <a:p>
            <a:pPr marL="342900" lvl="0" indent="-342900" algn="just">
              <a:spcBef>
                <a:spcPct val="20000"/>
              </a:spcBef>
            </a:pPr>
            <a:r>
              <a:rPr lang="pl-PL" dirty="0" smtClean="0">
                <a:solidFill>
                  <a:schemeClr val="accent2">
                    <a:lumMod val="50000"/>
                  </a:schemeClr>
                </a:solidFill>
                <a:effectLst>
                  <a:outerShdw blurRad="38100" dist="38100" dir="2700000" algn="tl">
                    <a:srgbClr val="000000">
                      <a:alpha val="43137"/>
                    </a:srgbClr>
                  </a:outerShdw>
                </a:effectLst>
              </a:rPr>
              <a:t>2.Wsparcie</a:t>
            </a:r>
            <a:r>
              <a:rPr lang="pl-PL" dirty="0">
                <a:solidFill>
                  <a:schemeClr val="accent2">
                    <a:lumMod val="50000"/>
                  </a:schemeClr>
                </a:solidFill>
                <a:effectLst>
                  <a:outerShdw blurRad="38100" dist="38100" dir="2700000" algn="tl">
                    <a:srgbClr val="000000">
                      <a:alpha val="43137"/>
                    </a:srgbClr>
                  </a:outerShdw>
                </a:effectLst>
              </a:rPr>
              <a:t>, które dzieci otrzymują od rodziców lub opiekunów, jest bardzo ważne w okresach napięcia. Bywa, że ze względu na ogarniający ich stres rodzice są obecni fizycznie, ale niedostępni emocjonalnie. Warto zapewnić dzieciom kontakt, możliwość porozmawiania, zaangażowania we wspólną aktywność</a:t>
            </a:r>
            <a:endParaRPr kumimoji="0" lang="pl-PL" sz="2000" b="0"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endParaRPr>
          </a:p>
        </p:txBody>
      </p:sp>
      <p:pic>
        <p:nvPicPr>
          <p:cNvPr id="2050" name="Picture 2" descr="C:\Users\Ja\Desktop\unnamed.png"/>
          <p:cNvPicPr>
            <a:picLocks noChangeAspect="1" noChangeArrowheads="1"/>
          </p:cNvPicPr>
          <p:nvPr/>
        </p:nvPicPr>
        <p:blipFill>
          <a:blip r:embed="rId2"/>
          <a:srcRect/>
          <a:stretch>
            <a:fillRect/>
          </a:stretch>
        </p:blipFill>
        <p:spPr bwMode="auto">
          <a:xfrm>
            <a:off x="1214414" y="4643446"/>
            <a:ext cx="2286016" cy="1790415"/>
          </a:xfrm>
          <a:prstGeom prst="rect">
            <a:avLst/>
          </a:prstGeom>
          <a:noFill/>
        </p:spPr>
      </p:pic>
      <p:pic>
        <p:nvPicPr>
          <p:cNvPr id="2051" name="Picture 3" descr="C:\Users\Ja\Desktop\unnamed (1).png"/>
          <p:cNvPicPr>
            <a:picLocks noChangeAspect="1" noChangeArrowheads="1"/>
          </p:cNvPicPr>
          <p:nvPr/>
        </p:nvPicPr>
        <p:blipFill>
          <a:blip r:embed="rId3"/>
          <a:srcRect/>
          <a:stretch>
            <a:fillRect/>
          </a:stretch>
        </p:blipFill>
        <p:spPr bwMode="auto">
          <a:xfrm>
            <a:off x="5572132" y="4714884"/>
            <a:ext cx="2551097" cy="18292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14346" y="0"/>
            <a:ext cx="9429816" cy="13572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428596" y="142852"/>
            <a:ext cx="8229600" cy="1143000"/>
          </a:xfrm>
        </p:spPr>
        <p:txBody>
          <a:bodyPr>
            <a:normAutofit/>
          </a:bodyPr>
          <a:lstStyle/>
          <a:p>
            <a:pPr fontAlgn="ctr"/>
            <a:r>
              <a:rPr lang="pl-P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 zrobić, żeby pomóc dzieciom? </a:t>
            </a:r>
          </a:p>
        </p:txBody>
      </p:sp>
      <p:sp>
        <p:nvSpPr>
          <p:cNvPr id="3" name="Symbol zastępczy zawartości 2"/>
          <p:cNvSpPr>
            <a:spLocks noGrp="1"/>
          </p:cNvSpPr>
          <p:nvPr>
            <p:ph idx="1"/>
          </p:nvPr>
        </p:nvSpPr>
        <p:spPr>
          <a:xfrm>
            <a:off x="500034" y="1785926"/>
            <a:ext cx="4114800" cy="4525963"/>
          </a:xfrm>
        </p:spPr>
        <p:txBody>
          <a:bodyPr>
            <a:normAutofit/>
          </a:bodyPr>
          <a:lstStyle/>
          <a:p>
            <a:pPr algn="just">
              <a:buNone/>
            </a:pPr>
            <a:r>
              <a:rPr lang="pl-PL" sz="1800" dirty="0" smtClean="0">
                <a:solidFill>
                  <a:schemeClr val="accent2">
                    <a:lumMod val="50000"/>
                  </a:schemeClr>
                </a:solidFill>
                <a:effectLst>
                  <a:outerShdw blurRad="38100" dist="38100" dir="2700000" algn="tl">
                    <a:srgbClr val="000000">
                      <a:alpha val="43137"/>
                    </a:srgbClr>
                  </a:outerShdw>
                </a:effectLst>
              </a:rPr>
              <a:t>3. Wytłumacz </a:t>
            </a:r>
            <a:r>
              <a:rPr lang="pl-PL" sz="1800" dirty="0">
                <a:solidFill>
                  <a:schemeClr val="accent2">
                    <a:lumMod val="50000"/>
                  </a:schemeClr>
                </a:solidFill>
                <a:effectLst>
                  <a:outerShdw blurRad="38100" dist="38100" dir="2700000" algn="tl">
                    <a:srgbClr val="000000">
                      <a:alpha val="43137"/>
                    </a:srgbClr>
                  </a:outerShdw>
                </a:effectLst>
              </a:rPr>
              <a:t>dzieciom, dlaczego rzeczywistość się zmieniła. Dzieci mogą tego nie rozumieć (tak jak przyczyn, dla których nie mogą wyjść na zewnątrz lub bawić się z innymi dziećmi). Pomóż dzieciom w sposób adekwatny do ich wieku. Zadbaj, by wyjaśnienia były proste. Dzieci często potrzebują „przetłumaczenia” tego co usłyszą w telewizji bądź przeczytają w Internecie.</a:t>
            </a:r>
          </a:p>
        </p:txBody>
      </p:sp>
      <p:sp>
        <p:nvSpPr>
          <p:cNvPr id="5" name="Symbol zastępczy zawartości 2"/>
          <p:cNvSpPr txBox="1">
            <a:spLocks/>
          </p:cNvSpPr>
          <p:nvPr/>
        </p:nvSpPr>
        <p:spPr>
          <a:xfrm>
            <a:off x="4714876" y="1785926"/>
            <a:ext cx="4114800" cy="4525963"/>
          </a:xfrm>
          <a:prstGeom prst="rect">
            <a:avLst/>
          </a:prstGeom>
        </p:spPr>
        <p:txBody>
          <a:bodyPr vert="horz" lIns="91440" tIns="45720" rIns="91440" bIns="45720" rtlCol="0">
            <a:normAutofit/>
          </a:bodyPr>
          <a:lstStyle/>
          <a:p>
            <a:pPr algn="just"/>
            <a:r>
              <a:rPr lang="pl-PL" dirty="0" smtClean="0">
                <a:solidFill>
                  <a:schemeClr val="accent2">
                    <a:lumMod val="50000"/>
                  </a:schemeClr>
                </a:solidFill>
                <a:effectLst>
                  <a:outerShdw blurRad="38100" dist="38100" dir="2700000" algn="tl">
                    <a:srgbClr val="000000">
                      <a:alpha val="43137"/>
                    </a:srgbClr>
                  </a:outerShdw>
                </a:effectLst>
              </a:rPr>
              <a:t>4.  </a:t>
            </a:r>
            <a:r>
              <a:rPr lang="pl-PL" dirty="0">
                <a:solidFill>
                  <a:schemeClr val="accent2">
                    <a:lumMod val="50000"/>
                  </a:schemeClr>
                </a:solidFill>
                <a:effectLst>
                  <a:outerShdw blurRad="38100" dist="38100" dir="2700000" algn="tl">
                    <a:srgbClr val="000000">
                      <a:alpha val="43137"/>
                    </a:srgbClr>
                  </a:outerShdw>
                </a:effectLst>
              </a:rPr>
              <a:t>Zadbaj również o siebie. To bardzo ważne. Nawet jeśli dzieci nie są bezpośrednio narażone na stres, mogą rozpoznać napięcie i zmartwienie u  dorosłych. Nie poddawaj się atmosferze strachu. Niepokój w obecnej sytuacji jest naturalną reakcją, ale ważne, by nami nie owładnął.</a:t>
            </a:r>
          </a:p>
        </p:txBody>
      </p:sp>
      <p:sp>
        <p:nvSpPr>
          <p:cNvPr id="11" name="Wybuch  2 10"/>
          <p:cNvSpPr/>
          <p:nvPr/>
        </p:nvSpPr>
        <p:spPr>
          <a:xfrm flipH="1">
            <a:off x="5329214" y="4048907"/>
            <a:ext cx="3500462" cy="2428892"/>
          </a:xfrm>
          <a:prstGeom prst="irregularSeal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l-PL"/>
          </a:p>
        </p:txBody>
      </p:sp>
      <p:pic>
        <p:nvPicPr>
          <p:cNvPr id="1028" name="Picture 4" descr="C:\Users\pbogd\Desktop\12121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955" r="98807">
                        <a14:foregroundMark x1="12649" y1="62529" x2="11217" y2="60690"/>
                        <a14:foregroundMark x1="8592" y1="60460" x2="5251" y2="60920"/>
                        <a14:foregroundMark x1="955" y1="64598" x2="955" y2="64598"/>
                        <a14:foregroundMark x1="95943" y1="65747" x2="98807" y2="64138"/>
                      </a14:backgroundRemoval>
                    </a14:imgEffect>
                  </a14:imgLayer>
                </a14:imgProps>
              </a:ext>
              <a:ext uri="{28A0092B-C50C-407E-A947-70E740481C1C}">
                <a14:useLocalDpi xmlns:a14="http://schemas.microsoft.com/office/drawing/2010/main" val="0"/>
              </a:ext>
            </a:extLst>
          </a:blip>
          <a:srcRect/>
          <a:stretch>
            <a:fillRect/>
          </a:stretch>
        </p:blipFill>
        <p:spPr bwMode="auto">
          <a:xfrm>
            <a:off x="6107337" y="4253763"/>
            <a:ext cx="1944216" cy="20191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ybuch  2 11"/>
          <p:cNvSpPr/>
          <p:nvPr/>
        </p:nvSpPr>
        <p:spPr>
          <a:xfrm>
            <a:off x="736476" y="3212976"/>
            <a:ext cx="3500462" cy="2428892"/>
          </a:xfrm>
          <a:prstGeom prst="irregularSeal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l-PL"/>
          </a:p>
        </p:txBody>
      </p:sp>
      <p:sp>
        <p:nvSpPr>
          <p:cNvPr id="4" name="Prostokąt 3"/>
          <p:cNvSpPr/>
          <p:nvPr/>
        </p:nvSpPr>
        <p:spPr>
          <a:xfrm>
            <a:off x="-214346" y="0"/>
            <a:ext cx="9429816" cy="13572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428596" y="142852"/>
            <a:ext cx="8229600" cy="1143000"/>
          </a:xfrm>
        </p:spPr>
        <p:txBody>
          <a:bodyPr>
            <a:normAutofit/>
          </a:bodyPr>
          <a:lstStyle/>
          <a:p>
            <a:pPr fontAlgn="ctr"/>
            <a:r>
              <a:rPr lang="pl-P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 zrobić, żeby pomóc dzieciom? </a:t>
            </a:r>
          </a:p>
        </p:txBody>
      </p:sp>
      <p:sp>
        <p:nvSpPr>
          <p:cNvPr id="3" name="Symbol zastępczy zawartości 2"/>
          <p:cNvSpPr>
            <a:spLocks noGrp="1"/>
          </p:cNvSpPr>
          <p:nvPr>
            <p:ph idx="1"/>
          </p:nvPr>
        </p:nvSpPr>
        <p:spPr>
          <a:xfrm>
            <a:off x="500034" y="1785926"/>
            <a:ext cx="4114800" cy="4525963"/>
          </a:xfrm>
        </p:spPr>
        <p:txBody>
          <a:bodyPr>
            <a:normAutofit/>
          </a:bodyPr>
          <a:lstStyle/>
          <a:p>
            <a:pPr marL="0" indent="0" algn="just">
              <a:buNone/>
            </a:pPr>
            <a:r>
              <a:rPr lang="pl-PL" sz="1800" dirty="0">
                <a:solidFill>
                  <a:schemeClr val="accent2">
                    <a:lumMod val="50000"/>
                  </a:schemeClr>
                </a:solidFill>
                <a:effectLst>
                  <a:outerShdw blurRad="38100" dist="38100" dir="2700000" algn="tl">
                    <a:srgbClr val="000000">
                      <a:alpha val="43137"/>
                    </a:srgbClr>
                  </a:outerShdw>
                </a:effectLst>
              </a:rPr>
              <a:t>5. W miarę możliwości warto zadbać o kontakt z rówieśnikami, telefon, komputer.</a:t>
            </a:r>
          </a:p>
        </p:txBody>
      </p:sp>
      <p:sp>
        <p:nvSpPr>
          <p:cNvPr id="5" name="Symbol zastępczy zawartości 2"/>
          <p:cNvSpPr txBox="1">
            <a:spLocks/>
          </p:cNvSpPr>
          <p:nvPr/>
        </p:nvSpPr>
        <p:spPr>
          <a:xfrm>
            <a:off x="4714876" y="1785926"/>
            <a:ext cx="4114800" cy="4525963"/>
          </a:xfrm>
          <a:prstGeom prst="rect">
            <a:avLst/>
          </a:prstGeom>
        </p:spPr>
        <p:txBody>
          <a:bodyPr vert="horz" lIns="91440" tIns="45720" rIns="91440" bIns="45720" rtlCol="0">
            <a:normAutofit/>
          </a:bodyPr>
          <a:lstStyle/>
          <a:p>
            <a:pPr algn="just"/>
            <a:r>
              <a:rPr lang="pl-PL" dirty="0">
                <a:solidFill>
                  <a:schemeClr val="accent2">
                    <a:lumMod val="50000"/>
                  </a:schemeClr>
                </a:solidFill>
                <a:effectLst>
                  <a:outerShdw blurRad="38100" dist="38100" dir="2700000" algn="tl">
                    <a:srgbClr val="000000">
                      <a:alpha val="43137"/>
                    </a:srgbClr>
                  </a:outerShdw>
                </a:effectLst>
              </a:rPr>
              <a:t>6. Warto zwrócić uwagę, że to jest doświadczenie nas wszystkich i dobrze jest być w kontakcie z innymi (rodzicami innych dzieci z klasy, ze szkoły, nauczycielami, znajomymi): dzwonić do siebie nawzajem, pytać o zdrowie, interesować się problemami, pomagać je rozwiązywać, a zatem szukać dróg rozwiązania problemu, a nie nakręcać spirali wzajemnego lęku i strachu.</a:t>
            </a:r>
          </a:p>
        </p:txBody>
      </p:sp>
      <p:pic>
        <p:nvPicPr>
          <p:cNvPr id="2051" name="Picture 3" descr="C:\Users\pbogd\Desktop\eb8e0c294693ee83d85ad92175d9885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515247" y="3212976"/>
            <a:ext cx="1942920" cy="26715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14346" y="0"/>
            <a:ext cx="9429816" cy="13572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428596" y="142852"/>
            <a:ext cx="8229600" cy="1143000"/>
          </a:xfrm>
        </p:spPr>
        <p:txBody>
          <a:bodyPr>
            <a:normAutofit/>
          </a:bodyPr>
          <a:lstStyle/>
          <a:p>
            <a:pPr fontAlgn="ctr"/>
            <a:r>
              <a:rPr lang="pl-P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 zrobić, żeby pomóc dzieciom? </a:t>
            </a:r>
          </a:p>
        </p:txBody>
      </p:sp>
      <p:sp>
        <p:nvSpPr>
          <p:cNvPr id="3" name="Symbol zastępczy zawartości 2"/>
          <p:cNvSpPr>
            <a:spLocks noGrp="1"/>
          </p:cNvSpPr>
          <p:nvPr>
            <p:ph idx="1"/>
          </p:nvPr>
        </p:nvSpPr>
        <p:spPr>
          <a:xfrm>
            <a:off x="428596" y="1714488"/>
            <a:ext cx="4143404" cy="4525963"/>
          </a:xfrm>
        </p:spPr>
        <p:txBody>
          <a:bodyPr>
            <a:normAutofit/>
          </a:bodyPr>
          <a:lstStyle/>
          <a:p>
            <a:pPr marL="0" indent="0" algn="just">
              <a:buNone/>
            </a:pPr>
            <a:r>
              <a:rPr lang="pl-PL" sz="1800" dirty="0">
                <a:solidFill>
                  <a:schemeClr val="accent2">
                    <a:lumMod val="50000"/>
                  </a:schemeClr>
                </a:solidFill>
                <a:effectLst>
                  <a:outerShdw blurRad="38100" dist="38100" dir="2700000" algn="tl">
                    <a:srgbClr val="000000">
                      <a:alpha val="43137"/>
                    </a:srgbClr>
                  </a:outerShdw>
                </a:effectLst>
              </a:rPr>
              <a:t>7. Mądrze korzystaj z mediów. Nie chodzi o zupełne odcinanie się od mediów, chociażby ze względu na zarządzenia władz państwowych, które warto i trzeba znać. Lepiej jednak to sobie jakoś dawkować. Np. przeglądam I</a:t>
            </a:r>
            <a:r>
              <a:rPr lang="pl-PL" sz="1800" dirty="0" smtClean="0">
                <a:solidFill>
                  <a:schemeClr val="accent2">
                    <a:lumMod val="50000"/>
                  </a:schemeClr>
                </a:solidFill>
                <a:effectLst>
                  <a:outerShdw blurRad="38100" dist="38100" dir="2700000" algn="tl">
                    <a:srgbClr val="000000">
                      <a:alpha val="43137"/>
                    </a:srgbClr>
                  </a:outerShdw>
                </a:effectLst>
              </a:rPr>
              <a:t>nternet </a:t>
            </a:r>
            <a:r>
              <a:rPr lang="pl-PL" sz="1800" dirty="0">
                <a:solidFill>
                  <a:schemeClr val="accent2">
                    <a:lumMod val="50000"/>
                  </a:schemeClr>
                </a:solidFill>
                <a:effectLst>
                  <a:outerShdw blurRad="38100" dist="38100" dir="2700000" algn="tl">
                    <a:srgbClr val="000000">
                      <a:alpha val="43137"/>
                    </a:srgbClr>
                  </a:outerShdw>
                </a:effectLst>
              </a:rPr>
              <a:t>o określonych godzinach, poświęcam na to konkretną ilość czasu, sprawdzam tylko, co nowego, a nie poszukuję wszystkiego co na ten temat zostało napisane. Bo im więcej wchodzi się w I</a:t>
            </a:r>
            <a:r>
              <a:rPr lang="pl-PL" sz="1800" dirty="0" smtClean="0">
                <a:solidFill>
                  <a:schemeClr val="accent2">
                    <a:lumMod val="50000"/>
                  </a:schemeClr>
                </a:solidFill>
                <a:effectLst>
                  <a:outerShdw blurRad="38100" dist="38100" dir="2700000" algn="tl">
                    <a:srgbClr val="000000">
                      <a:alpha val="43137"/>
                    </a:srgbClr>
                  </a:outerShdw>
                </a:effectLst>
              </a:rPr>
              <a:t>nternet</a:t>
            </a:r>
            <a:r>
              <a:rPr lang="pl-PL" sz="1800" dirty="0">
                <a:solidFill>
                  <a:schemeClr val="accent2">
                    <a:lumMod val="50000"/>
                  </a:schemeClr>
                </a:solidFill>
                <a:effectLst>
                  <a:outerShdw blurRad="38100" dist="38100" dir="2700000" algn="tl">
                    <a:srgbClr val="000000">
                      <a:alpha val="43137"/>
                    </a:srgbClr>
                  </a:outerShdw>
                </a:effectLst>
              </a:rPr>
              <a:t>, tym łatwiej natknąć się na informacje straszące, nieprawdziwe. W sieci rozprzestrzenia się niestety mnóstwo nieprawdziwych informacji, nie przyjmujmy bezkrytycznie kolejnych sensacyjnych doniesień. </a:t>
            </a:r>
          </a:p>
        </p:txBody>
      </p:sp>
      <p:pic>
        <p:nvPicPr>
          <p:cNvPr id="3074" name="Picture 2" descr="C:\Users\pbogd\Desktop\dziecko-przed-telewizor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0443" y="2636912"/>
            <a:ext cx="3825137" cy="28306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67544" y="836712"/>
            <a:ext cx="8208912" cy="51845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3" name="Symbol zastępczy zawartości 2"/>
          <p:cNvSpPr>
            <a:spLocks noGrp="1"/>
          </p:cNvSpPr>
          <p:nvPr>
            <p:ph idx="1"/>
          </p:nvPr>
        </p:nvSpPr>
        <p:spPr>
          <a:xfrm>
            <a:off x="446856" y="899722"/>
            <a:ext cx="8229600" cy="5126055"/>
          </a:xfrm>
        </p:spPr>
        <p:txBody>
          <a:bodyPr>
            <a:normAutofit/>
          </a:bodyPr>
          <a:lstStyle/>
          <a:p>
            <a:pPr algn="just">
              <a:buNone/>
            </a:pPr>
            <a:r>
              <a:rPr lang="pl-PL" sz="2200" dirty="0">
                <a:solidFill>
                  <a:schemeClr val="accent2">
                    <a:lumMod val="50000"/>
                  </a:schemeClr>
                </a:solidFill>
                <a:effectLst>
                  <a:outerShdw blurRad="38100" dist="38100" dir="2700000" algn="tl">
                    <a:srgbClr val="000000">
                      <a:alpha val="43137"/>
                    </a:srgbClr>
                  </a:outerShdw>
                </a:effectLst>
              </a:rPr>
              <a:t>Specjaliści podkreślają, że to, jak będziemy znosić kwarantannę czy inne formy odizolowania czy też ograniczania aktywności, zależy przede wszystkim od tego, jakie znaczenie nadamy temu faktowi. Zatem bardzo dużo zależy od nas samych i naszej zdolności do autorefleksji.</a:t>
            </a:r>
            <a:br>
              <a:rPr lang="pl-PL" sz="2200" dirty="0">
                <a:solidFill>
                  <a:schemeClr val="accent2">
                    <a:lumMod val="50000"/>
                  </a:schemeClr>
                </a:solidFill>
                <a:effectLst>
                  <a:outerShdw blurRad="38100" dist="38100" dir="2700000" algn="tl">
                    <a:srgbClr val="000000">
                      <a:alpha val="43137"/>
                    </a:srgbClr>
                  </a:outerShdw>
                </a:effectLst>
              </a:rPr>
            </a:br>
            <a:r>
              <a:rPr lang="pl-PL" sz="2200" dirty="0">
                <a:solidFill>
                  <a:schemeClr val="accent2">
                    <a:lumMod val="50000"/>
                  </a:schemeClr>
                </a:solidFill>
                <a:effectLst>
                  <a:outerShdw blurRad="38100" dist="38100" dir="2700000" algn="tl">
                    <a:srgbClr val="000000">
                      <a:alpha val="43137"/>
                    </a:srgbClr>
                  </a:outerShdw>
                </a:effectLst>
              </a:rPr>
              <a:t>Można zatem ograniczenia potraktować jak wyzwanie, by zrobić coś dobrego, przekuć ją w coś pozytywnego.</a:t>
            </a:r>
            <a:br>
              <a:rPr lang="pl-PL" sz="2200" dirty="0">
                <a:solidFill>
                  <a:schemeClr val="accent2">
                    <a:lumMod val="50000"/>
                  </a:schemeClr>
                </a:solidFill>
                <a:effectLst>
                  <a:outerShdw blurRad="38100" dist="38100" dir="2700000" algn="tl">
                    <a:srgbClr val="000000">
                      <a:alpha val="43137"/>
                    </a:srgbClr>
                  </a:outerShdw>
                </a:effectLst>
              </a:rPr>
            </a:br>
            <a:r>
              <a:rPr lang="pl-PL" sz="2200" dirty="0">
                <a:solidFill>
                  <a:schemeClr val="accent2">
                    <a:lumMod val="50000"/>
                  </a:schemeClr>
                </a:solidFill>
                <a:effectLst>
                  <a:outerShdw blurRad="38100" dist="38100" dir="2700000" algn="tl">
                    <a:srgbClr val="000000">
                      <a:alpha val="43137"/>
                    </a:srgbClr>
                  </a:outerShdw>
                </a:effectLst>
              </a:rPr>
              <a:t>- Nawet w takiej sytuacji możliwy jest kontekst pozytywny – kwarantannę odbieramy jako spełnianie swojego obywatelskiego obowiązku, coś, co robimy dla innych. Chroniąc siebie, chronię innych, globalnie - mieszkańców naszego kraju, a indywidualnie – swoich rodziców, czy dziadków.</a:t>
            </a:r>
          </a:p>
          <a:p>
            <a:pPr algn="just"/>
            <a:endParaRPr lang="pl-PL" sz="2200"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564</Words>
  <Application>Microsoft Office PowerPoint</Application>
  <PresentationFormat>Pokaz na ekranie (4:3)</PresentationFormat>
  <Paragraphs>15</Paragraphs>
  <Slides>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6</vt:i4>
      </vt:variant>
    </vt:vector>
  </HeadingPairs>
  <TitlesOfParts>
    <vt:vector size="9" baseType="lpstr">
      <vt:lpstr>Arial</vt:lpstr>
      <vt:lpstr>Calibri</vt:lpstr>
      <vt:lpstr>Motyw pakietu Office</vt:lpstr>
      <vt:lpstr>KORONAWIRUS (COVID-19)  </vt:lpstr>
      <vt:lpstr>Co zrobić, żeby pomóc dzieciom? </vt:lpstr>
      <vt:lpstr>Co zrobić, żeby pomóc dzieciom? </vt:lpstr>
      <vt:lpstr>Co zrobić, żeby pomóc dzieciom? </vt:lpstr>
      <vt:lpstr>Co zrobić, żeby pomóc dzieciom?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KORONAWIRUS (COVID-19)</dc:title>
  <dc:creator>Ja</dc:creator>
  <cp:lastModifiedBy>zopi</cp:lastModifiedBy>
  <cp:revision>6</cp:revision>
  <dcterms:created xsi:type="dcterms:W3CDTF">2020-03-15T13:14:31Z</dcterms:created>
  <dcterms:modified xsi:type="dcterms:W3CDTF">2020-03-20T11:04:36Z</dcterms:modified>
</cp:coreProperties>
</file>